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4" r:id="rId9"/>
    <p:sldId id="315" r:id="rId10"/>
    <p:sldId id="31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28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D92528C5-96FF-4D6E-B10C-121602018CF0}" type="datetimeFigureOut">
              <a:rPr lang="zh-CN" altLang="en-US" smtClean="0"/>
              <a:pPr/>
              <a:t>2023/12/9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F7B950FB-D3AD-4AE8-81AB-3697D9B77F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0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2"/>
        <a:ea typeface="Arial Unicode MS" panose="020B0604020202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4B6EB-750D-4B3E-A3EB-BFA6EE537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0F34C-E643-4F01-9EC7-536FF772E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8A232-2A4B-4B22-9523-5DEF889E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246A2-BAC3-47B6-89CE-E0CC56C1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93FD3-418F-403E-BB80-80AD217E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2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44025-24E5-4F9F-8E90-A4535230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BAFD79-D091-4C31-ABC4-977E10754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DFD98-5E10-4C71-B6A7-38DE18DF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2823F-C355-4C0C-8E40-DC49C0BC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0517B8-3A14-4430-81A8-DA7E52FB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6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01E86F-F394-4617-A24E-D5420C467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7CBD85-B90C-45CE-9C56-00FE200D8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DC1DD6-B109-43C8-9675-D027A4D3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5DC74-1155-462C-976C-07CA0DB1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19E3F-CB1B-424B-A7DC-E3142174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ED3D7-2A21-4008-9C19-EBDC6CB8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A53E6-31F6-4DE1-ADB1-DCB6FCE4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7CB2E3-55A4-460C-992F-9B76744E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323B1-5928-4BAA-8571-A73B0D7B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FBEE79-06B0-4BA3-8975-D3C7189C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6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77356-965E-4488-9B1B-DD8985B7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C28A31-E056-4668-B486-129D4D272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A4A9D7-4A86-4C05-8E53-B5384E8E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C0786-57A6-46E5-8819-9D56BCC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9BB21-B092-4ED5-B488-899EFD6C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6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22D76-3219-4EAE-B8AF-7B822258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FCB0D-57E1-4612-B2F1-0B65379C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6D0F4-174D-49DE-A2B4-CBAB0366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33714-928F-4629-A088-83840007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C74CED-334E-4E9C-9EDD-365C3451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AF45BE-F24C-4EC4-A77E-605B9931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026E9-9995-474C-9B2B-4A85BF19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4FEB5A-9D3B-4C2B-89A1-29BE6EE3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DF4A6F-81E7-4516-9597-2127FB3A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59F9F4-3420-4E1E-AECF-AA803E89B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F23908-90E6-40E6-8A83-283C8A261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1DEAE3-E6BE-4006-83F9-6C6FEEA9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7BA91E-61A5-436F-AA71-39AE3F80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D92AB5-167D-47BD-B645-745C4846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7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12CF4-33B0-4091-B820-98E26825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3DC272-71CD-4404-915D-AEBF894E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03C3CC-8BCC-40BF-B9C7-AAFF6512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571E0E-9023-49CF-8D16-ADC2675B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0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C38B3D-63B1-440C-BB9C-2259B717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F9C6D5-8CA5-441F-A1FF-C9356353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A121D7-C063-46DE-ABFB-04F5F54A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8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D90C2-34FD-4576-8109-44E7AC60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F5085-58AF-4152-9788-8373362C4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59926A-677D-40D4-BD81-4E600F404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AA1842-867D-48BE-87E8-F5BBF432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63A057-64F3-4F2F-B466-4A3B426A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13467-6B13-4330-B825-EFD11902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5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97058-F8E7-47A3-AF0E-88BB9CF3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7535C8-3550-4E58-BEAF-5EE24D03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8F6411-C7D3-43D2-986B-5CC60CBC6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0661A-E7C9-4352-98F9-66C03A74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C88B-35AD-41BF-A8F0-F09FAC245260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A463E5-ECD2-4B36-9948-4A0CB392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055F7-7E0C-403B-B8B7-549DC11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35B5-EF0F-42B4-BAF8-61E9A1940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5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74EA07-BBDB-4CFE-90D5-084D2C03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C4DB4-8C63-403F-9F84-2CCA90927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7690A-E6C1-458B-808C-679A03290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7C5CC88B-35AD-41BF-A8F0-F09FAC245260}" type="datetimeFigureOut">
              <a:rPr lang="zh-CN" altLang="en-US" smtClean="0"/>
              <a:pPr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28ECD-C535-465C-A861-85FCCF61B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51A7B2-3DFA-4DDD-B49A-5D23DBC6A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defRPr>
            </a:lvl1pPr>
          </a:lstStyle>
          <a:p>
            <a:fld id="{6B8335B5-EF0F-42B4-BAF8-61E9A19402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6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blog.csdn.net/xunyishuai5020/article/details/122229802?ops_request_misc=&amp;request_id=&amp;biz_id=102&amp;utm_term=tensorflow2.0%E7%9A%84%E7%BD%91%E7%BB%9C%E6%90%AD%E5%BB%BA&amp;utm_medium=distribute.pc_search_result.none-task-blog-2~all~sobaiduweb~default-1-122229802.142%5ev94%5einsert_down1&amp;spm=1018.2226.3001.4187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hyperlink" Target="https://blog.csdn.net/weixin_45092662/article/details/106924107?ops_request_misc=%257B%2522request%255Fid%2522%253A%2522170199822316800184175127%2522%252C%2522scm%2522%253A%252220140713.130102334.pc%255Fall.%2522%257D&amp;request_id=170199822316800184175127&amp;biz_id=0&amp;utm_medium=distribute.pc_search_result.none-task-blog-2~all~first_rank_ecpm_v1~rank_v31_ecpm-1-106924107-null-null.142%5ev96%5epc_search_result_base6&amp;utm_term=%E5%9F%BA%E4%BA%8Etensorflow-gpu2.0%2C%E5%88%A9%E7%94%A8lstm&amp;spm=1018.2226.3001.4187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.csdn.net/Cyril_KI/article/details/12843862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log.csdn.net/Cyril_KI/article/details/12657803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csdn.net/sgd7518182/article/details/131130520?ops_request_misc=%257B%2522request%255Fid%2522%253A%2522170202502916800225553342%2522%252C%2522scm%2522%253A%252220140713.130102334.pc%255Fall.%2522%257D&amp;request_id=170202502916800225553342&amp;biz_id=0&amp;utm_medium=distribute.pc_search_result.none-task-blog-2~all~first_rank_ecpm_v1~rank_v31_ecpm-1-131130520-null-null.142%5ev96%5epc_search_result_base6&amp;utm_term=%E5%9F%BA%E4%BA%8ETensorflow2.0%E7%9A%84EMD&amp;spm=1018.2226.3001.418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blog.csdn.net/jun_zhong866810/article/details/11970812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B150E-4517-4B8F-9E15-0153F8D8FD37}"/>
              </a:ext>
            </a:extLst>
          </p:cNvPr>
          <p:cNvSpPr txBox="1"/>
          <p:nvPr/>
        </p:nvSpPr>
        <p:spPr>
          <a:xfrm>
            <a:off x="190499" y="64198"/>
            <a:ext cx="860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对比</a:t>
            </a:r>
            <a:r>
              <a:rPr lang="en-US" altLang="zh-CN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sequential</a:t>
            </a:r>
            <a:r>
              <a:rPr lang="zh-CN" altLang="en-US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和</a:t>
            </a:r>
            <a:r>
              <a:rPr lang="en-US" altLang="zh-CN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keras</a:t>
            </a:r>
            <a:r>
              <a:rPr lang="zh-CN" altLang="en-US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的对比</a:t>
            </a:r>
            <a:endParaRPr lang="zh-CN" altLang="en-US" b="1" i="0">
              <a:solidFill>
                <a:srgbClr val="222226"/>
              </a:solidFill>
              <a:effectLst/>
              <a:latin typeface="PingFang SC"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BF6BB7-72A0-423D-A434-F6021F07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1" y="798820"/>
            <a:ext cx="5914119" cy="1941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05D178-9271-4706-81F7-C499E625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1" y="3924558"/>
            <a:ext cx="2343477" cy="523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C8130A-7726-41EF-8204-CDE0DFF124BD}"/>
              </a:ext>
            </a:extLst>
          </p:cNvPr>
          <p:cNvSpPr txBox="1"/>
          <p:nvPr/>
        </p:nvSpPr>
        <p:spPr>
          <a:xfrm>
            <a:off x="-48496" y="133350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模型</a:t>
            </a:r>
            <a:endParaRPr lang="en-US" altLang="zh-CN" sz="240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搭建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22B320-B547-40CF-A1F4-DF2862B742F8}"/>
              </a:ext>
            </a:extLst>
          </p:cNvPr>
          <p:cNvSpPr txBox="1"/>
          <p:nvPr/>
        </p:nvSpPr>
        <p:spPr>
          <a:xfrm>
            <a:off x="-48497" y="377103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模型</a:t>
            </a:r>
            <a:endParaRPr lang="en-US" altLang="zh-CN" sz="240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预测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CD253E-2067-46AD-B49A-F1D0568E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443" y="592704"/>
            <a:ext cx="4961703" cy="2755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2E0103-DB5C-4B5E-8A9C-F38806696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218" y="3924557"/>
            <a:ext cx="4577190" cy="391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9F661E-ECCC-4036-B99B-B18D024AE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214" y="4658388"/>
            <a:ext cx="5025786" cy="16062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A0B703-430A-4CFD-8877-F47A16A36414}"/>
              </a:ext>
            </a:extLst>
          </p:cNvPr>
          <p:cNvSpPr txBox="1"/>
          <p:nvPr/>
        </p:nvSpPr>
        <p:spPr>
          <a:xfrm>
            <a:off x="-753" y="510900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权重</a:t>
            </a:r>
            <a:endParaRPr lang="en-US" altLang="zh-CN" sz="240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提取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7DB2A6-4B5B-42D9-B7B6-452E5A8A7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61" y="4632994"/>
            <a:ext cx="5569020" cy="18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0" y="-58913"/>
            <a:ext cx="860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北京大学循环神经网络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AE403-D048-4EF6-8EE4-C2FAB0E437B6}"/>
              </a:ext>
            </a:extLst>
          </p:cNvPr>
          <p:cNvSpPr txBox="1"/>
          <p:nvPr/>
        </p:nvSpPr>
        <p:spPr>
          <a:xfrm>
            <a:off x="3949700" y="62876"/>
            <a:ext cx="854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【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北京大学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】Tensorflow2.0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循环神经网络：用基础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RNN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LSTM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GRU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实现股票预测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F6FD3-4875-4787-BB13-0604D663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418"/>
            <a:ext cx="3437467" cy="3856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60C6B6-E039-4CCC-95A2-10A31DA9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587418"/>
            <a:ext cx="4345463" cy="2558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426D85-0CEE-4511-BF86-42F050B0B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99" y="587418"/>
            <a:ext cx="3468449" cy="17187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5DDA97-0421-4C1E-A42A-B29DEE51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8" y="2365083"/>
            <a:ext cx="3468449" cy="22774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21B7DC-985B-4C91-961C-E377B74DF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00" y="3429000"/>
            <a:ext cx="3623730" cy="32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190499" y="64198"/>
            <a:ext cx="860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网络搭建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CDFB3-E2DD-4F8F-AF30-31A58E28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493"/>
            <a:ext cx="4428775" cy="21671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84B4DB-8B29-4649-B93A-8BD78DAF347F}"/>
              </a:ext>
            </a:extLst>
          </p:cNvPr>
          <p:cNvSpPr txBox="1"/>
          <p:nvPr/>
        </p:nvSpPr>
        <p:spPr>
          <a:xfrm>
            <a:off x="1153678" y="3407260"/>
            <a:ext cx="2883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TensorFlow2.0 </a:t>
            </a:r>
            <a:r>
              <a:rPr lang="zh-CN" altLang="en-US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神经网络模型创建方法总结</a:t>
            </a:r>
            <a:r>
              <a:rPr lang="en-US" altLang="zh-CN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_tensorflow2.0</a:t>
            </a:r>
            <a:r>
              <a:rPr lang="zh-CN" altLang="en-US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搭建神经网络</a:t>
            </a:r>
            <a:r>
              <a:rPr lang="en-US" altLang="zh-CN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_HadesZ~</a:t>
            </a:r>
            <a:r>
              <a:rPr lang="zh-CN" altLang="en-US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的博客</a:t>
            </a:r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-</a:t>
            </a:r>
            <a:r>
              <a:rPr lang="en-US" altLang="zh-CN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CSDN</a:t>
            </a:r>
            <a:r>
              <a:rPr lang="zh-CN" altLang="en-US" sz="1000">
                <a:latin typeface="Arial Unicode MS" panose="020B0604020202020204" pitchFamily="34" charset="-122"/>
                <a:ea typeface="Arial Unicode MS" panose="020B0604020202020204" pitchFamily="34" charset="-122"/>
                <a:hlinkClick r:id="rId3"/>
              </a:rPr>
              <a:t>博客</a:t>
            </a:r>
            <a:endParaRPr lang="zh-CN" altLang="en-US" sz="100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9413C1-885C-4F62-808C-A5D35A5B9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9140"/>
            <a:ext cx="4532851" cy="2518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8590B4-11AB-487F-92FF-211E22BFD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71" y="3333452"/>
            <a:ext cx="953995" cy="9818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BA5AF1-ABE6-4971-A078-4652541BA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485" y="1227653"/>
            <a:ext cx="4752573" cy="18968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0B1298-80E9-4BB3-A28F-C74D6B132B07}"/>
              </a:ext>
            </a:extLst>
          </p:cNvPr>
          <p:cNvSpPr txBox="1"/>
          <p:nvPr/>
        </p:nvSpPr>
        <p:spPr>
          <a:xfrm>
            <a:off x="253447" y="582018"/>
            <a:ext cx="385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函数型模型搭建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E051E7-28CF-40E5-958B-7479D575E2D0}"/>
              </a:ext>
            </a:extLst>
          </p:cNvPr>
          <p:cNvSpPr txBox="1"/>
          <p:nvPr/>
        </p:nvSpPr>
        <p:spPr>
          <a:xfrm>
            <a:off x="5174771" y="647247"/>
            <a:ext cx="385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Sequential</a:t>
            </a:r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模型搭建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A4C41B-8898-477D-B11E-187A8702F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485" y="3733522"/>
            <a:ext cx="4752573" cy="2315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C284BB-0009-4B90-A5D7-950D888F0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544" y="1227653"/>
            <a:ext cx="3405908" cy="53911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15E6C4-D958-406B-8911-E4D0BCAB24D3}"/>
              </a:ext>
            </a:extLst>
          </p:cNvPr>
          <p:cNvSpPr txBox="1"/>
          <p:nvPr/>
        </p:nvSpPr>
        <p:spPr>
          <a:xfrm>
            <a:off x="10096095" y="647247"/>
            <a:ext cx="385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</a:rPr>
              <a:t>继承类模型搭建</a:t>
            </a:r>
          </a:p>
        </p:txBody>
      </p:sp>
    </p:spTree>
    <p:extLst>
      <p:ext uri="{BB962C8B-B14F-4D97-AF65-F5344CB8AC3E}">
        <p14:creationId xmlns:p14="http://schemas.microsoft.com/office/powerpoint/2010/main" val="255248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0" y="-58913"/>
            <a:ext cx="860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zh-CN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LSTM</a:t>
            </a:r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预测股票：</a:t>
            </a:r>
            <a:endParaRPr lang="en-US" altLang="zh-CN" b="1" i="0">
              <a:solidFill>
                <a:srgbClr val="222226"/>
              </a:solidFill>
              <a:effectLst/>
              <a:latin typeface="PingFang SC"/>
              <a:ea typeface="Arial Unicode MS" panose="020B0604020202020204" pitchFamily="34" charset="-122"/>
            </a:endParaRPr>
          </a:p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多维度预测单值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AE403-D048-4EF6-8EE4-C2FAB0E437B6}"/>
              </a:ext>
            </a:extLst>
          </p:cNvPr>
          <p:cNvSpPr txBox="1"/>
          <p:nvPr/>
        </p:nvSpPr>
        <p:spPr>
          <a:xfrm>
            <a:off x="2976927" y="79587"/>
            <a:ext cx="868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TensorFlow2.0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利用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框架进行实时预测价格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_tensorflow2 lstm-CSDN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；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A19FA7-162C-4EDA-98D3-7A7ADEBD2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71"/>
          <a:stretch/>
        </p:blipFill>
        <p:spPr>
          <a:xfrm>
            <a:off x="0" y="543895"/>
            <a:ext cx="3116340" cy="23711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2A291D-4C72-4AAC-BBBF-2D305DC8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701"/>
            <a:ext cx="3050734" cy="8989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445C133-1ADD-4372-A578-9AA4585C05D9}"/>
              </a:ext>
            </a:extLst>
          </p:cNvPr>
          <p:cNvSpPr txBox="1"/>
          <p:nvPr/>
        </p:nvSpPr>
        <p:spPr>
          <a:xfrm>
            <a:off x="2468470" y="6721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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686032-7502-47DB-A10C-4F07D239C1FF}"/>
              </a:ext>
            </a:extLst>
          </p:cNvPr>
          <p:cNvSpPr txBox="1"/>
          <p:nvPr/>
        </p:nvSpPr>
        <p:spPr>
          <a:xfrm>
            <a:off x="2374160" y="3244334"/>
            <a:ext cx="397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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4E58C83-640C-4238-AFE9-A6EFF688B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1" y="3740839"/>
            <a:ext cx="2831772" cy="5056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B60E10-7D40-4FC8-A703-D3A3E6AA7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2" y="4246512"/>
            <a:ext cx="2661031" cy="507425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23814D-4393-4279-AD72-08A614176F01}"/>
              </a:ext>
            </a:extLst>
          </p:cNvPr>
          <p:cNvGrpSpPr/>
          <p:nvPr/>
        </p:nvGrpSpPr>
        <p:grpSpPr>
          <a:xfrm>
            <a:off x="29152" y="4712932"/>
            <a:ext cx="2937678" cy="1740702"/>
            <a:chOff x="29152" y="4712932"/>
            <a:chExt cx="2937678" cy="174070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CF42055-347B-4961-9A67-4A1656B3C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52" y="4712932"/>
              <a:ext cx="2742751" cy="174070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8843352-A65C-42A8-92CE-D09F3FE7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9763" y="5325463"/>
              <a:ext cx="687067" cy="549483"/>
            </a:xfrm>
            <a:prstGeom prst="rect">
              <a:avLst/>
            </a:prstGeom>
          </p:spPr>
        </p:pic>
        <p:sp>
          <p:nvSpPr>
            <p:cNvPr id="27" name="箭头: 左 26">
              <a:extLst>
                <a:ext uri="{FF2B5EF4-FFF2-40B4-BE49-F238E27FC236}">
                  <a16:creationId xmlns:a16="http://schemas.microsoft.com/office/drawing/2014/main" id="{A528D28B-E366-474A-81D5-3B778878EDCE}"/>
                </a:ext>
              </a:extLst>
            </p:cNvPr>
            <p:cNvSpPr/>
            <p:nvPr/>
          </p:nvSpPr>
          <p:spPr>
            <a:xfrm rot="10800000">
              <a:off x="2112963" y="5556250"/>
              <a:ext cx="138112" cy="76200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720A65B-98E2-41A5-9572-9B2A3674A538}"/>
              </a:ext>
            </a:extLst>
          </p:cNvPr>
          <p:cNvSpPr txBox="1"/>
          <p:nvPr/>
        </p:nvSpPr>
        <p:spPr>
          <a:xfrm>
            <a:off x="2279763" y="4658995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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D504CB5-4121-4D4A-8E89-8A215FB095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146"/>
          <a:stretch/>
        </p:blipFill>
        <p:spPr>
          <a:xfrm>
            <a:off x="3343943" y="543895"/>
            <a:ext cx="2997130" cy="174005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40E08E6-3134-42A7-BFD7-21B6C7F15609}"/>
              </a:ext>
            </a:extLst>
          </p:cNvPr>
          <p:cNvSpPr txBox="1"/>
          <p:nvPr/>
        </p:nvSpPr>
        <p:spPr>
          <a:xfrm>
            <a:off x="5119717" y="616294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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9E771B9-640C-4BA0-A55A-F4A3A9500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606"/>
          <a:stretch/>
        </p:blipFill>
        <p:spPr>
          <a:xfrm>
            <a:off x="3225822" y="2348148"/>
            <a:ext cx="3179078" cy="158251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CF82F82-A94C-499E-949E-33396149C3B5}"/>
              </a:ext>
            </a:extLst>
          </p:cNvPr>
          <p:cNvSpPr txBox="1"/>
          <p:nvPr/>
        </p:nvSpPr>
        <p:spPr>
          <a:xfrm>
            <a:off x="5115616" y="2563780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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B1D21F5-8681-4FF2-8DEC-EB73E7A6F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3260" y="3863064"/>
            <a:ext cx="3179078" cy="117718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15766D6-7811-4344-B86B-46E6DB713CEA}"/>
              </a:ext>
            </a:extLst>
          </p:cNvPr>
          <p:cNvSpPr txBox="1"/>
          <p:nvPr/>
        </p:nvSpPr>
        <p:spPr>
          <a:xfrm>
            <a:off x="5115616" y="3834081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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830D8DC-1C74-42E6-B03F-D25F61C101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3943" y="5048860"/>
            <a:ext cx="3213490" cy="89157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976181D-179C-4747-B427-2097BDD91110}"/>
              </a:ext>
            </a:extLst>
          </p:cNvPr>
          <p:cNvSpPr txBox="1"/>
          <p:nvPr/>
        </p:nvSpPr>
        <p:spPr>
          <a:xfrm>
            <a:off x="5115616" y="4784913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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44778E5-CB8B-4BF4-AA34-555C6AB0C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8676" y="587418"/>
            <a:ext cx="3070141" cy="324433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1D1C170-983E-4C2C-9D31-E6297710F5F5}"/>
              </a:ext>
            </a:extLst>
          </p:cNvPr>
          <p:cNvSpPr txBox="1"/>
          <p:nvPr/>
        </p:nvSpPr>
        <p:spPr>
          <a:xfrm>
            <a:off x="8150730" y="590854"/>
            <a:ext cx="41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sym typeface="Wingdings 2" panose="05020102010507070707" pitchFamily="18" charset="2"/>
              </a:rPr>
              <a:t></a:t>
            </a:r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1B23B6C-61CD-4359-9A49-D9A831509115}"/>
              </a:ext>
            </a:extLst>
          </p:cNvPr>
          <p:cNvSpPr txBox="1"/>
          <p:nvPr/>
        </p:nvSpPr>
        <p:spPr>
          <a:xfrm>
            <a:off x="6797887" y="4163084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rPr>
              <a:t>缺点：需要进行反归一化、使用</a:t>
            </a:r>
            <a:r>
              <a:rPr lang="en-US" altLang="zh-CN">
                <a:latin typeface="Arial Unicode MS" panose="020B0604020202020204" pitchFamily="34" charset="-122"/>
                <a:ea typeface="Arial Unicode MS" panose="020B0604020202020204" pitchFamily="34" charset="-122"/>
              </a:rPr>
              <a:t>gpu</a:t>
            </a:r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rPr>
              <a:t>和</a:t>
            </a:r>
            <a:r>
              <a:rPr lang="en-US" altLang="zh-CN">
                <a:latin typeface="Arial Unicode MS" panose="020B0604020202020204" pitchFamily="34" charset="-122"/>
                <a:ea typeface="Arial Unicode MS" panose="020B0604020202020204" pitchFamily="34" charset="-122"/>
              </a:rPr>
              <a:t>window</a:t>
            </a:r>
          </a:p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rPr>
              <a:t>加大</a:t>
            </a:r>
            <a:endParaRPr lang="en-US" altLang="zh-CN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endParaRPr lang="en-US" altLang="zh-CN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endParaRPr lang="en-US" altLang="zh-CN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rPr>
              <a:t>思路：就是采用上一天的所有因素去预测下一天</a:t>
            </a:r>
            <a:endParaRPr lang="en-US" altLang="zh-CN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  <a:p>
            <a:r>
              <a:rPr lang="zh-CN" altLang="en-US">
                <a:latin typeface="Arial Unicode MS" panose="020B0604020202020204" pitchFamily="34" charset="-122"/>
                <a:ea typeface="Arial Unicode MS" panose="020B0604020202020204" pitchFamily="34" charset="-122"/>
              </a:rPr>
              <a:t>的价格</a:t>
            </a:r>
          </a:p>
        </p:txBody>
      </p:sp>
    </p:spTree>
    <p:extLst>
      <p:ext uri="{BB962C8B-B14F-4D97-AF65-F5344CB8AC3E}">
        <p14:creationId xmlns:p14="http://schemas.microsoft.com/office/powerpoint/2010/main" val="307650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0" y="-58913"/>
            <a:ext cx="860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图论预测</a:t>
            </a:r>
            <a:endParaRPr lang="zh-CN" altLang="en-US" b="1" i="0">
              <a:solidFill>
                <a:srgbClr val="222226"/>
              </a:solidFill>
              <a:effectLst/>
              <a:latin typeface="PingFang SC"/>
              <a:ea typeface="Arial Unicode MS" panose="020B0604020202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AE403-D048-4EF6-8EE4-C2FAB0E437B6}"/>
              </a:ext>
            </a:extLst>
          </p:cNvPr>
          <p:cNvSpPr txBox="1"/>
          <p:nvPr/>
        </p:nvSpPr>
        <p:spPr>
          <a:xfrm>
            <a:off x="1676400" y="79587"/>
            <a:ext cx="1076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搭建图神经网络实现多变量输入多变量输出时间序列预测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利用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库实现时间序列预测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endParaRPr lang="zh-CN" altLang="en-US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8894F9-F23D-4F5D-BFA2-577F3A45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4536299" cy="2462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1D255D-0575-4785-986F-EFD75BDA8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6639"/>
            <a:ext cx="4536299" cy="2941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BC2FD7-FBCD-4A45-B6ED-365053D3B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40" y="608093"/>
            <a:ext cx="4504624" cy="55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7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0" y="-58913"/>
            <a:ext cx="860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zh-CN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CNN</a:t>
            </a:r>
            <a:r>
              <a:rPr lang="zh-CN" altLang="en-US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实现多输入</a:t>
            </a:r>
            <a:endParaRPr lang="en-US" altLang="zh-CN" b="1">
              <a:solidFill>
                <a:srgbClr val="222226"/>
              </a:solidFill>
              <a:latin typeface="PingFang SC"/>
              <a:ea typeface="Arial Unicode MS" panose="020B0604020202020204" pitchFamily="34" charset="-122"/>
            </a:endParaRPr>
          </a:p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单输出预测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AE403-D048-4EF6-8EE4-C2FAB0E437B6}"/>
              </a:ext>
            </a:extLst>
          </p:cNvPr>
          <p:cNvSpPr txBox="1"/>
          <p:nvPr/>
        </p:nvSpPr>
        <p:spPr>
          <a:xfrm>
            <a:off x="1676400" y="79587"/>
            <a:ext cx="1076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搭建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实现时间序列预测（风速预测）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_tensorflow 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时间序列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endParaRPr lang="zh-CN" altLang="en-US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2F3D37-1A12-48AE-B6EA-63E40FF1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8"/>
            <a:ext cx="4735250" cy="1157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0D0D21-3D77-4310-817A-C28D5C211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" y="1803411"/>
            <a:ext cx="2949447" cy="21608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6BE9D2-D5D6-44B4-82ED-E9DEBE71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889" y="1973180"/>
            <a:ext cx="4695806" cy="35084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07EB96-0B6F-4EA3-8C51-1BE951917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671" y="1602607"/>
            <a:ext cx="3655172" cy="42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9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0" y="-58913"/>
            <a:ext cx="860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zh-CN" b="1">
                <a:solidFill>
                  <a:srgbClr val="222226"/>
                </a:solidFill>
                <a:latin typeface="PingFang SC"/>
                <a:ea typeface="Arial Unicode MS" panose="020B0604020202020204" pitchFamily="34" charset="-122"/>
              </a:rPr>
              <a:t>EMD-COA-LSTM</a:t>
            </a:r>
          </a:p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  <a:ea typeface="Arial Unicode MS" panose="020B0604020202020204" pitchFamily="34" charset="-122"/>
              </a:rPr>
              <a:t>降水量预测：多变量预测单变量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AE403-D048-4EF6-8EE4-C2FAB0E437B6}"/>
              </a:ext>
            </a:extLst>
          </p:cNvPr>
          <p:cNvSpPr txBox="1"/>
          <p:nvPr/>
        </p:nvSpPr>
        <p:spPr>
          <a:xfrm>
            <a:off x="4063466" y="62876"/>
            <a:ext cx="6562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Tensorflow2.0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EMD-COA-LSTM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的降水量预测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endParaRPr lang="zh-CN" altLang="en-US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2B3DDA-79AC-49E9-BE7B-FB2C7933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4412458" cy="5255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6BF7EC-40FC-447A-9398-D8530D06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62" y="955957"/>
            <a:ext cx="3949131" cy="4818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047B40-DB7B-4EF9-9EF3-099AA916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122" y="1289787"/>
            <a:ext cx="4970240" cy="33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-1" y="47444"/>
            <a:ext cx="124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>
                <a:solidFill>
                  <a:srgbClr val="222226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使用ｃｈｅｋｃｐｏｉｎｔ进行回调　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tensorflow2 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模型的保存和载入 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h5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和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ckpt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的用法 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小记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_ckpt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模型怎么用</a:t>
            </a:r>
            <a:r>
              <a:rPr lang="en-US" altLang="zh-CN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endParaRPr lang="en-US" altLang="zh-CN" b="1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BA0AB9-6FB3-4F09-A529-14B926D292B4}"/>
              </a:ext>
            </a:extLst>
          </p:cNvPr>
          <p:cNvGrpSpPr/>
          <p:nvPr/>
        </p:nvGrpSpPr>
        <p:grpSpPr>
          <a:xfrm>
            <a:off x="1" y="577586"/>
            <a:ext cx="2880359" cy="6337486"/>
            <a:chOff x="1" y="577586"/>
            <a:chExt cx="2880359" cy="633748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C9F1458-117F-4B85-880D-FC0547CC4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900"/>
            <a:stretch/>
          </p:blipFill>
          <p:spPr>
            <a:xfrm>
              <a:off x="86008" y="3169823"/>
              <a:ext cx="2748280" cy="2934046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E6D04DB-BCEE-47D5-B9F6-6CA1ED2E7B9D}"/>
                </a:ext>
              </a:extLst>
            </p:cNvPr>
            <p:cNvGrpSpPr/>
            <p:nvPr/>
          </p:nvGrpSpPr>
          <p:grpSpPr>
            <a:xfrm>
              <a:off x="1" y="577586"/>
              <a:ext cx="2880359" cy="2693154"/>
              <a:chOff x="0" y="688904"/>
              <a:chExt cx="3328047" cy="311174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B4E4B0C-A7C5-4775-9FC6-8BAFFCA02DDB}"/>
                  </a:ext>
                </a:extLst>
              </p:cNvPr>
              <p:cNvGrpSpPr/>
              <p:nvPr/>
            </p:nvGrpSpPr>
            <p:grpSpPr>
              <a:xfrm>
                <a:off x="0" y="965903"/>
                <a:ext cx="3067187" cy="2579862"/>
                <a:chOff x="30921" y="2921703"/>
                <a:chExt cx="3067187" cy="2579862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162A43F6-9980-4238-B3ED-E2A9117AB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921" y="2921703"/>
                  <a:ext cx="2876091" cy="2557745"/>
                </a:xfrm>
                <a:prstGeom prst="rect">
                  <a:avLst/>
                </a:prstGeom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FDB492D-FD47-4346-8621-FB7EB4C67643}"/>
                    </a:ext>
                  </a:extLst>
                </p:cNvPr>
                <p:cNvSpPr txBox="1"/>
                <p:nvPr/>
              </p:nvSpPr>
              <p:spPr>
                <a:xfrm>
                  <a:off x="751059" y="5181513"/>
                  <a:ext cx="2347049" cy="320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>
                      <a:solidFill>
                        <a:srgbClr val="FF0000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</a:rPr>
                    <a:t>调用保存好的模型：．ｈ５</a:t>
                  </a:r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219C78-1A00-43C5-94B4-F1AA0F6F441F}"/>
                  </a:ext>
                </a:extLst>
              </p:cNvPr>
              <p:cNvSpPr txBox="1"/>
              <p:nvPr/>
            </p:nvSpPr>
            <p:spPr>
              <a:xfrm>
                <a:off x="375920" y="688904"/>
                <a:ext cx="1769177" cy="32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latin typeface="Arial Unicode MS" panose="020B0604020202020204" pitchFamily="34" charset="-122"/>
                    <a:ea typeface="Arial Unicode MS" panose="020B0604020202020204" pitchFamily="34" charset="-122"/>
                  </a:rPr>
                  <a:t>保存为</a:t>
                </a:r>
                <a:r>
                  <a:rPr lang="en-US" altLang="zh-CN" sz="1200">
                    <a:latin typeface="Arial Unicode MS" panose="020B0604020202020204" pitchFamily="34" charset="-122"/>
                    <a:ea typeface="Arial Unicode MS" panose="020B0604020202020204" pitchFamily="34" charset="-122"/>
                  </a:rPr>
                  <a:t>.</a:t>
                </a:r>
                <a:r>
                  <a:rPr lang="zh-CN" altLang="en-US" sz="1200">
                    <a:latin typeface="Arial Unicode MS" panose="020B0604020202020204" pitchFamily="34" charset="-122"/>
                    <a:ea typeface="Arial Unicode MS" panose="020B0604020202020204" pitchFamily="34" charset="-122"/>
                  </a:rPr>
                  <a:t>ｈ</a:t>
                </a:r>
                <a:r>
                  <a:rPr lang="en-US" altLang="zh-CN" sz="1200">
                    <a:latin typeface="Arial Unicode MS" panose="020B0604020202020204" pitchFamily="34" charset="-122"/>
                    <a:ea typeface="Arial Unicode MS" panose="020B0604020202020204" pitchFamily="34" charset="-122"/>
                  </a:rPr>
                  <a:t>5</a:t>
                </a:r>
                <a:r>
                  <a:rPr lang="zh-CN" altLang="en-US" sz="1200">
                    <a:latin typeface="Arial Unicode MS" panose="020B0604020202020204" pitchFamily="34" charset="-122"/>
                    <a:ea typeface="Arial Unicode MS" panose="020B0604020202020204" pitchFamily="34" charset="-122"/>
                  </a:rPr>
                  <a:t>断点模型</a:t>
                </a: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BCE1218-EB7D-4BA5-BA5E-01D9BA4A1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375" y="3800648"/>
                <a:ext cx="3228672" cy="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E16B870-A8A0-4042-AE7B-2821105B96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432" y="1126302"/>
                <a:ext cx="1775768" cy="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5E2D67E-9697-42F2-A738-9101DA548C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992" y="2396302"/>
                <a:ext cx="1775768" cy="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0FCC949-866A-4954-9D7E-59D1925D8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32" y="5616827"/>
              <a:ext cx="1435814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F9A3BC1-73EC-4323-9D0E-60861425E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32" y="6117257"/>
              <a:ext cx="2114211" cy="797815"/>
            </a:xfrm>
            <a:prstGeom prst="rect">
              <a:avLst/>
            </a:prstGeom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F4959D9-12C9-46CE-9324-32669690D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08" y="6696327"/>
              <a:ext cx="1435814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9C5C239A-05BA-47AD-808C-4AB2AB0B7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2" y="1004234"/>
            <a:ext cx="4830832" cy="401729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16D1AB0-969C-4283-840E-DA7D9D8C0695}"/>
              </a:ext>
            </a:extLst>
          </p:cNvPr>
          <p:cNvSpPr txBox="1"/>
          <p:nvPr/>
        </p:nvSpPr>
        <p:spPr>
          <a:xfrm>
            <a:off x="4028377" y="89250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保存为</a:t>
            </a:r>
            <a:r>
              <a:rPr lang="en-US" altLang="zh-CN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ｃｋｐｔ的格式</a:t>
            </a:r>
            <a:endParaRPr lang="en-US" altLang="zh-CN" sz="1200" b="1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4CFB6F4-32F8-47CF-B4B3-85062CC2B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814" y="1169503"/>
            <a:ext cx="3734901" cy="77964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06FACDB-C31E-4A52-91B6-DC8F3143B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356" y="2153341"/>
            <a:ext cx="4382384" cy="147934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61954F5-77FD-467E-B4B0-2B5FE9C51F4F}"/>
              </a:ext>
            </a:extLst>
          </p:cNvPr>
          <p:cNvSpPr txBox="1"/>
          <p:nvPr/>
        </p:nvSpPr>
        <p:spPr>
          <a:xfrm>
            <a:off x="8859209" y="790407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保存为</a:t>
            </a:r>
            <a:r>
              <a:rPr lang="en-US" altLang="zh-CN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ｈ</a:t>
            </a:r>
            <a:r>
              <a:rPr lang="en-US" altLang="zh-CN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200" b="1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的断点回调格式</a:t>
            </a:r>
            <a:endParaRPr lang="en-US" altLang="zh-CN" sz="1200" b="1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A3467E-CCB0-4D83-8B93-9770E1DBEC0A}"/>
              </a:ext>
            </a:extLst>
          </p:cNvPr>
          <p:cNvSpPr txBox="1"/>
          <p:nvPr/>
        </p:nvSpPr>
        <p:spPr>
          <a:xfrm>
            <a:off x="2758440" y="5293661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采用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ｃｈｅｃｋｐｏｉｎｔ</a:t>
            </a:r>
            <a:r>
              <a:rPr lang="zh-CN" altLang="en-US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来回调模型，必须重新</a:t>
            </a:r>
            <a:endParaRPr lang="en-US" altLang="zh-CN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r>
              <a:rPr lang="zh-CN" altLang="en-US">
                <a:solidFill>
                  <a:srgbClr val="FF0000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在定义一次模型，这样才可以用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ｌｏａｄ＿ｗｅｉｇｈｔ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要是保存为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ｈ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5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，也可以直接采用ｌｏａｄ＿ｍｏｄｅｌ</a:t>
            </a:r>
          </a:p>
        </p:txBody>
      </p:sp>
    </p:spTree>
    <p:extLst>
      <p:ext uri="{BB962C8B-B14F-4D97-AF65-F5344CB8AC3E}">
        <p14:creationId xmlns:p14="http://schemas.microsoft.com/office/powerpoint/2010/main" val="260658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-1" y="47444"/>
            <a:ext cx="124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>
                <a:solidFill>
                  <a:srgbClr val="222226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模型的保存和调用</a:t>
            </a:r>
            <a:endParaRPr lang="en-US" altLang="zh-CN" b="1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50AACA-D48F-4AC8-9FB3-30D4F9AA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" y="1097052"/>
            <a:ext cx="5359351" cy="26424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AE7ECD-87E0-4CE8-BBA1-AF3DA8F9597B}"/>
              </a:ext>
            </a:extLst>
          </p:cNvPr>
          <p:cNvSpPr txBox="1"/>
          <p:nvPr/>
        </p:nvSpPr>
        <p:spPr>
          <a:xfrm>
            <a:off x="82550" y="727720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使</a:t>
            </a:r>
            <a:r>
              <a:rPr lang="zh-CN" altLang="en-US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Callbacks </a:t>
            </a:r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函数进行存储</a:t>
            </a:r>
            <a:r>
              <a:rPr lang="zh-CN" altLang="en-US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断点</a:t>
            </a:r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和模型的权重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E0542-B78E-4529-A2E5-AED5917A036C}"/>
              </a:ext>
            </a:extLst>
          </p:cNvPr>
          <p:cNvSpPr txBox="1"/>
          <p:nvPr/>
        </p:nvSpPr>
        <p:spPr>
          <a:xfrm>
            <a:off x="5665303" y="72392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load_weight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进行调用权重，但是还是需要重新构建模型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E0489-3899-4E0B-A09D-E724F35B5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97" y="1093251"/>
            <a:ext cx="4656191" cy="3005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6FB6CC-DAB2-48C5-8AAF-69B0C92AB913}"/>
              </a:ext>
            </a:extLst>
          </p:cNvPr>
          <p:cNvSpPr txBox="1"/>
          <p:nvPr/>
        </p:nvSpPr>
        <p:spPr>
          <a:xfrm>
            <a:off x="31547" y="3739470"/>
            <a:ext cx="109776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归一化和反归一化：</a:t>
            </a:r>
            <a:endParaRPr lang="en-US" altLang="zh-CN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maotai = pd.read_csv('./SH600519.csv')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 = maotai.iloc[0:5335 - 300, 2:3].values  #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前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(2426-300=2126)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天的开盘价作为训练集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表格从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开始计数，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2:3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是提取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[2:3)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列，前闭后开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故提取出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列开盘价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test_set = maotai.iloc[5335 - 300:, 2:3].values  #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天的开盘价作为测试集</a:t>
            </a:r>
          </a:p>
          <a:p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归一化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sc = MinMaxScaler(feature_range=(0, 1))  #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定义归一化：归一化到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之间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training_set_scaled = sc.fit_transform(training_set)  #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求得训练集的最大值，最小值这些训练集固有的属性，并在训练集上进行归一化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test_set_scaled = sc.transform(test_set) </a:t>
            </a: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预测和反归一化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predicted_stock_price = model.predict(test_x)</a:t>
            </a: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predicted_stock_price = sc.inverse_transform(predicted_stock_price)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real_stock_price = sc.inverse_transform(test_set_scaled[60:]) #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因为预测值是从第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个数开始的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EBD18-3664-430D-ACC2-082F53D94988}"/>
              </a:ext>
            </a:extLst>
          </p:cNvPr>
          <p:cNvSpPr/>
          <p:nvPr/>
        </p:nvSpPr>
        <p:spPr>
          <a:xfrm>
            <a:off x="0" y="0"/>
            <a:ext cx="12192000" cy="52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BA7A22-AA4C-432C-A4FC-F39E439AB8C2}"/>
              </a:ext>
            </a:extLst>
          </p:cNvPr>
          <p:cNvSpPr txBox="1"/>
          <p:nvPr/>
        </p:nvSpPr>
        <p:spPr>
          <a:xfrm>
            <a:off x="-1" y="47444"/>
            <a:ext cx="124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zh-CN" altLang="en-US" b="1">
                <a:solidFill>
                  <a:srgbClr val="222226"/>
                </a:solidFill>
                <a:latin typeface="Abadi" panose="020B0604020202020204" pitchFamily="34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预测效果可视化</a:t>
            </a:r>
            <a:endParaRPr lang="en-US" altLang="zh-CN" b="1">
              <a:solidFill>
                <a:srgbClr val="FF0000"/>
              </a:solidFill>
              <a:latin typeface="Abadi" panose="020B0604020202020204" pitchFamily="34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AE7ECD-87E0-4CE8-BBA1-AF3DA8F9597B}"/>
              </a:ext>
            </a:extLst>
          </p:cNvPr>
          <p:cNvSpPr txBox="1"/>
          <p:nvPr/>
        </p:nvSpPr>
        <p:spPr>
          <a:xfrm>
            <a:off x="82550" y="727720"/>
            <a:ext cx="413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查看损失值：采用</a:t>
            </a:r>
            <a:r>
              <a:rPr lang="en-US" altLang="zh-CN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history.history[‘’]</a:t>
            </a:r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E0542-B78E-4529-A2E5-AED5917A036C}"/>
              </a:ext>
            </a:extLst>
          </p:cNvPr>
          <p:cNvSpPr txBox="1"/>
          <p:nvPr/>
        </p:nvSpPr>
        <p:spPr>
          <a:xfrm>
            <a:off x="5665303" y="72392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plt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进行画图，然后设置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label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和图例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FB6CC-DAB2-48C5-8AAF-69B0C92AB913}"/>
              </a:ext>
            </a:extLst>
          </p:cNvPr>
          <p:cNvSpPr txBox="1"/>
          <p:nvPr/>
        </p:nvSpPr>
        <p:spPr>
          <a:xfrm>
            <a:off x="31547" y="373947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261D78-7999-421B-963F-71941C4F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2" y="1296266"/>
            <a:ext cx="4371468" cy="1868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8AB562-CF7C-4A49-9978-61F1CA07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45" y="1077912"/>
            <a:ext cx="6020640" cy="2676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F4F53F-4577-42F2-8FB4-F5EC4EAC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5" y="5896028"/>
            <a:ext cx="11269648" cy="9145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57B566-7D3F-47D3-B744-BFE5867F075D}"/>
              </a:ext>
            </a:extLst>
          </p:cNvPr>
          <p:cNvSpPr txBox="1"/>
          <p:nvPr/>
        </p:nvSpPr>
        <p:spPr>
          <a:xfrm>
            <a:off x="236155" y="5526696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读取数据：采用</a:t>
            </a:r>
            <a:r>
              <a:rPr lang="en-US" altLang="zh-CN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pd</a:t>
            </a:r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读取，然后采用</a:t>
            </a:r>
            <a:r>
              <a:rPr lang="en-US" altLang="zh-CN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.iloc</a:t>
            </a:r>
            <a:endParaRPr lang="zh-CN" altLang="en-US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5C8FE6-5CF9-4AA4-8471-F5E75195B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2" y="3621629"/>
            <a:ext cx="5476357" cy="19050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AFE108-21E6-4E56-8D52-4616608350BC}"/>
              </a:ext>
            </a:extLst>
          </p:cNvPr>
          <p:cNvSpPr txBox="1"/>
          <p:nvPr/>
        </p:nvSpPr>
        <p:spPr>
          <a:xfrm>
            <a:off x="82550" y="326351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数据的构建，采用滑窗的方式，然后使用</a:t>
            </a:r>
            <a:r>
              <a:rPr lang="en-US" altLang="zh-CN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time_step</a:t>
            </a:r>
            <a:endParaRPr lang="zh-CN" altLang="en-US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1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8877</TotalTime>
  <Words>598</Words>
  <Application>Microsoft Office PowerPoint</Application>
  <PresentationFormat>宽屏</PresentationFormat>
  <Paragraphs>78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 Unicode MS</vt:lpstr>
      <vt:lpstr>Arial</vt:lpstr>
      <vt:lpstr>PingFang SC</vt:lpstr>
      <vt:lpstr>等线 Light</vt:lpstr>
      <vt:lpstr>Times New Roman</vt:lpstr>
      <vt:lpstr>Abadi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gwn</dc:creator>
  <cp:lastModifiedBy>guo weinian</cp:lastModifiedBy>
  <cp:revision>306</cp:revision>
  <dcterms:created xsi:type="dcterms:W3CDTF">2022-09-18T13:04:27Z</dcterms:created>
  <dcterms:modified xsi:type="dcterms:W3CDTF">2023-12-09T03:28:17Z</dcterms:modified>
</cp:coreProperties>
</file>